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3" r:id="rId9"/>
    <p:sldId id="262" r:id="rId10"/>
    <p:sldId id="266" r:id="rId11"/>
    <p:sldId id="268" r:id="rId12"/>
    <p:sldId id="267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234"/>
    <p:restoredTop sz="94712"/>
  </p:normalViewPr>
  <p:slideViewPr>
    <p:cSldViewPr snapToGrid="0">
      <p:cViewPr varScale="1">
        <p:scale>
          <a:sx n="64" d="100"/>
          <a:sy n="64" d="100"/>
        </p:scale>
        <p:origin x="192" y="1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3FC3A7-4E43-F548-BA3F-FDE74BB37A6C}" type="datetimeFigureOut">
              <a:rPr lang="en-US" smtClean="0"/>
              <a:t>8/29/25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F9478C-ED2C-7C4B-8D44-D11A80360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02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F9478C-ED2C-7C4B-8D44-D11A8036006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1347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D9E94E-BF5D-8F0C-76F8-87E0278358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37D8BA-EB57-8FB5-60B6-DC7E176226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D91E58-B17D-48E9-755C-1111F6639B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CF85F8-383A-78C1-0E6C-2338242B3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F9478C-ED2C-7C4B-8D44-D11A8036006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426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38B576-EA48-F3F8-2DE8-226BE2036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ED9571-DAFA-5377-6AB7-C1B8F075B1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4D0C5F-2EF9-A62A-2415-5A89F44CCB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4C339F-628A-DBF1-DAB1-A2F73F14FE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F9478C-ED2C-7C4B-8D44-D11A8036006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073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943168-A6D1-A588-B0F7-DDCC93D35F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326700-4746-D1EF-43C3-4AC850F039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024514-36E8-2B8C-5270-59ADBC925A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79C151-94F4-D82E-AE25-2DA2D61918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F9478C-ED2C-7C4B-8D44-D11A8036006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941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0B1D07-D90F-E87D-E03F-BA33D4F006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05BA61-A322-2F36-5DF2-70CA81698F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FD50B4-0289-399C-E466-0275736AD7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701952-FE49-4459-0ED5-DEF831974B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F9478C-ED2C-7C4B-8D44-D11A8036006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3410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29F1E5-2EC2-1F86-06E5-FF7C12D02A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8564AFE-09B1-50AB-8FCE-442897EF6D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7BE4E5-5D40-26A9-932A-366E8326B5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C995BB-1C00-ED68-C9A0-01D2C5CF36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F9478C-ED2C-7C4B-8D44-D11A8036006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9276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AD507A-CE8C-A43A-7610-A33212E6EF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631AB6-4CB2-90C6-E163-84922931E4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5BF8C2-6C01-4CB7-9FCB-8A40A7346F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63FAD0-5595-2963-58BC-15233E1057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F9478C-ED2C-7C4B-8D44-D11A8036006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676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877843-17BA-C982-87EE-ABEF7C35A8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4E04C8-F325-0BA6-9532-478C54E75E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840F9D-BA62-6639-4D76-5529E2F458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6F28F4-7F1A-A2AD-49B0-26CCCA838D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F9478C-ED2C-7C4B-8D44-D11A8036006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1651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F710A0-5A4E-6CA8-AF5B-A6D1A1C12F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3A1430-12DD-E824-A2B8-5AFB785611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14B088-E47C-DF05-DE4C-4D2D2EFE77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9E60B0-5391-C716-F1EE-1F337A08D4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F9478C-ED2C-7C4B-8D44-D11A8036006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632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FCBC46-7D18-B64D-47B8-0F2F2D496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329D28-B30E-A413-AA89-3033E2F7D8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1AF39A-3C9B-B910-4A51-FB84DA0AA1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F84A30-CF01-0D3F-7860-6B978CA55C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F9478C-ED2C-7C4B-8D44-D11A8036006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0089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1E7F63-974B-C264-B7CE-A5D1958E0B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82900BA-0E6D-A2D5-DFB8-1274E502A7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FCC9F3-F777-C404-BF05-DD0BF904A1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A390AA-44A0-AE53-0A19-D5DA806975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F9478C-ED2C-7C4B-8D44-D11A8036006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024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F99E3-B192-7142-9F39-BEBC826DB80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D6214-CBE5-724F-B544-D1AEAF1A1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83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F99E3-B192-7142-9F39-BEBC826DB80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D6214-CBE5-724F-B544-D1AEAF1A1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428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F99E3-B192-7142-9F39-BEBC826DB80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D6214-CBE5-724F-B544-D1AEAF1A133A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158402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F99E3-B192-7142-9F39-BEBC826DB80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D6214-CBE5-724F-B544-D1AEAF1A1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1431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F99E3-B192-7142-9F39-BEBC826DB80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D6214-CBE5-724F-B544-D1AEAF1A133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809102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F99E3-B192-7142-9F39-BEBC826DB80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D6214-CBE5-724F-B544-D1AEAF1A1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1729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F99E3-B192-7142-9F39-BEBC826DB80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D6214-CBE5-724F-B544-D1AEAF1A1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4812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F99E3-B192-7142-9F39-BEBC826DB80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D6214-CBE5-724F-B544-D1AEAF1A1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045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F99E3-B192-7142-9F39-BEBC826DB80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D6214-CBE5-724F-B544-D1AEAF1A1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F99E3-B192-7142-9F39-BEBC826DB80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D6214-CBE5-724F-B544-D1AEAF1A1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143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F99E3-B192-7142-9F39-BEBC826DB80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D6214-CBE5-724F-B544-D1AEAF1A1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272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F99E3-B192-7142-9F39-BEBC826DB80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D6214-CBE5-724F-B544-D1AEAF1A1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789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F99E3-B192-7142-9F39-BEBC826DB80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D6214-CBE5-724F-B544-D1AEAF1A1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506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F99E3-B192-7142-9F39-BEBC826DB80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D6214-CBE5-724F-B544-D1AEAF1A1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34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F99E3-B192-7142-9F39-BEBC826DB80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D6214-CBE5-724F-B544-D1AEAF1A1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699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F99E3-B192-7142-9F39-BEBC826DB80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D6214-CBE5-724F-B544-D1AEAF1A1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183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7F99E3-B192-7142-9F39-BEBC826DB80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8BD6214-CBE5-724F-B544-D1AEAF1A1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502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AAA8E-EE3D-2753-AF71-84CD4F2B93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7937" y="85232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Final Project: PBMC Single-Cell Classification Pipeline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917800-26A9-0B5C-5B2D-01AC1B78EB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7937" y="3874754"/>
            <a:ext cx="9144000" cy="1655762"/>
          </a:xfrm>
        </p:spPr>
        <p:txBody>
          <a:bodyPr/>
          <a:lstStyle/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Kristof Torkenczy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Audio 7">
            <a:extLst>
              <a:ext uri="{FF2B5EF4-FFF2-40B4-BE49-F238E27FC236}">
                <a16:creationId xmlns:a16="http://schemas.microsoft.com/office/drawing/2014/main" id="{FE146D54-C29E-07C2-39D4-EF30D3B670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361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985"/>
    </mc:Choice>
    <mc:Fallback>
      <p:transition spd="slow" advTm="209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0F9BE1-9A65-F1C2-C67B-A5BCA8845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9BA4628-1977-DE40-0113-492628176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learning, training sample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46878-2B92-AAAE-71A1-9B897B8B70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A group of graphs with different colored lines&#10;&#10;AI-generated content may be incorrect.">
            <a:extLst>
              <a:ext uri="{FF2B5EF4-FFF2-40B4-BE49-F238E27FC236}">
                <a16:creationId xmlns:a16="http://schemas.microsoft.com/office/drawing/2014/main" id="{4C340662-A97F-BCA6-ED64-431A579893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872" y="1339504"/>
            <a:ext cx="6862928" cy="53235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F3D0C5D-DC7F-8D81-E972-7066FD5900D2}"/>
              </a:ext>
            </a:extLst>
          </p:cNvPr>
          <p:cNvSpPr txBox="1"/>
          <p:nvPr/>
        </p:nvSpPr>
        <p:spPr>
          <a:xfrm>
            <a:off x="176463" y="1534419"/>
            <a:ext cx="405865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effectLst/>
                <a:latin typeface="LMRoman10"/>
              </a:rPr>
              <a:t>Logistic Regression leads</a:t>
            </a:r>
            <a:r>
              <a:rPr lang="en-US" sz="1800" dirty="0">
                <a:effectLst/>
                <a:latin typeface="LMRoman10"/>
              </a:rPr>
              <a:t>: Achieves highest test accuracy (97.9%) with good test generalization. This still might be overfitting.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effectLst/>
                <a:latin typeface="LMRoman10"/>
              </a:rPr>
              <a:t>Consistent performance</a:t>
            </a:r>
            <a:r>
              <a:rPr lang="en-US" sz="1800" dirty="0">
                <a:effectLst/>
                <a:latin typeface="LMRoman10"/>
              </a:rPr>
              <a:t>: Deep learning models show strong but slightly lower test accuracies. I wonder how they will generalize to other datasets.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effectLst/>
                <a:latin typeface="LMRoman10"/>
              </a:rPr>
              <a:t>Less overfitting</a:t>
            </a:r>
            <a:r>
              <a:rPr lang="en-US" sz="1800" dirty="0">
                <a:effectLst/>
                <a:latin typeface="LMRoman10"/>
              </a:rPr>
              <a:t>: CV scores align well with test performance across all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LMRoman10"/>
              </a:rPr>
              <a:t>models.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effectLst/>
                <a:latin typeface="LMRoman10"/>
              </a:rPr>
              <a:t>Robust classification</a:t>
            </a:r>
            <a:r>
              <a:rPr lang="en-US" sz="1800" dirty="0">
                <a:effectLst/>
                <a:latin typeface="LMRoman10"/>
              </a:rPr>
              <a:t>: All top models achieve &gt;97% accuracy with very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LMRoman10"/>
              </a:rPr>
              <a:t>good ROC-AUC scores. </a:t>
            </a:r>
          </a:p>
        </p:txBody>
      </p:sp>
      <p:pic>
        <p:nvPicPr>
          <p:cNvPr id="11" name="Audio 10">
            <a:extLst>
              <a:ext uri="{FF2B5EF4-FFF2-40B4-BE49-F238E27FC236}">
                <a16:creationId xmlns:a16="http://schemas.microsoft.com/office/drawing/2014/main" id="{82086FCF-0767-EF1C-97BF-8231CD600C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82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273"/>
    </mc:Choice>
    <mc:Fallback xmlns="">
      <p:transition spd="slow" advTm="472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3352A8-7192-2FB2-1B6B-915CBCE138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32E86D8-8C59-925B-80E1-5DCF17300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Machine learning, cross-samples (Cite-seq)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618D3-1DF9-813E-D4EB-6016206AF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A group of graphs with text&#10;&#10;AI-generated content may be incorrect.">
            <a:extLst>
              <a:ext uri="{FF2B5EF4-FFF2-40B4-BE49-F238E27FC236}">
                <a16:creationId xmlns:a16="http://schemas.microsoft.com/office/drawing/2014/main" id="{C62624A9-76A3-FF3B-9BCD-09F0040017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1125" y="1331495"/>
            <a:ext cx="6922675" cy="55265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AE01AE0-C9BA-F08D-9A2D-997B012F6BC8}"/>
              </a:ext>
            </a:extLst>
          </p:cNvPr>
          <p:cNvSpPr txBox="1"/>
          <p:nvPr/>
        </p:nvSpPr>
        <p:spPr>
          <a:xfrm>
            <a:off x="160421" y="1825625"/>
            <a:ext cx="405865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Naive bayes performs highest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Some worry we are overfitting on biology here</a:t>
            </a:r>
            <a:endParaRPr lang="en-US" sz="18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Audio 8">
            <a:extLst>
              <a:ext uri="{FF2B5EF4-FFF2-40B4-BE49-F238E27FC236}">
                <a16:creationId xmlns:a16="http://schemas.microsoft.com/office/drawing/2014/main" id="{4F550BA8-471B-E73A-FD6E-DF44B4CE4B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670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790"/>
    </mc:Choice>
    <mc:Fallback xmlns="">
      <p:transition spd="slow" advTm="177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DF886A-E88C-5B86-F122-B10DA4383C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59872C-F21C-C68F-585B-6407FE5B5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Machine learning, cross-samples (Multi-</a:t>
            </a:r>
            <a:r>
              <a:rPr lang="en-US" dirty="0" err="1"/>
              <a:t>ome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3F7D6-81B0-7AAD-9FF1-0E9E43706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A screenshot of a graph&#10;&#10;AI-generated content may be incorrect.">
            <a:extLst>
              <a:ext uri="{FF2B5EF4-FFF2-40B4-BE49-F238E27FC236}">
                <a16:creationId xmlns:a16="http://schemas.microsoft.com/office/drawing/2014/main" id="{6E7C1E99-C749-3A0B-A4B6-44487E5035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9074" y="1424614"/>
            <a:ext cx="6348664" cy="50682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1E4F238-0881-78B3-1BD2-8C80C52CAF57}"/>
              </a:ext>
            </a:extLst>
          </p:cNvPr>
          <p:cNvSpPr txBox="1"/>
          <p:nvPr/>
        </p:nvSpPr>
        <p:spPr>
          <a:xfrm>
            <a:off x="160421" y="1825625"/>
            <a:ext cx="405865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High F1:You have a good balance of precision and recall for the positive class. The model correctly identifies many true positives and doesn’t make too many false positives relative to the number of positives.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Lower specificity: The model is not as good at identifying negatives. It’s producing more false positives, which hurts its ability to correctly label negatives as negatives.</a:t>
            </a:r>
          </a:p>
        </p:txBody>
      </p:sp>
      <p:pic>
        <p:nvPicPr>
          <p:cNvPr id="11" name="Audio 10">
            <a:extLst>
              <a:ext uri="{FF2B5EF4-FFF2-40B4-BE49-F238E27FC236}">
                <a16:creationId xmlns:a16="http://schemas.microsoft.com/office/drawing/2014/main" id="{CA4530E1-5CD3-3388-CE7F-5E82ACC1D3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976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614"/>
    </mc:Choice>
    <mc:Fallback xmlns="">
      <p:transition spd="slow" advTm="596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2E4E19-53B3-0FF4-7546-B8B500F2F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FF98E05-0577-EDCE-2EDB-40FA33D5E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 learning 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2B91E-9A73-909B-9C1A-D3C37D5C5C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Gold standard at the moment in the field is manifold learning that transfer labels (e.g.: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scanpy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ingest). I tried to make my own and tested it against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scanpy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ingest: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Preparation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Reference dataset (PBMC 3k) with known labels; query dataset (Multiome/CITE-seq) for prediction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Find common genes (~11.7k) between datasets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Feature Harmonization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 only intersecting genes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Z-score normalization for comparability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Map cell type labels to common categories (CD4+ T, CD8+ T, B, Monocytes, NK, DC, Other)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Similarity-Based Prediction (k-NN)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For each query cell, find k=15 most similar reference cells (Euclidean distance)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Distance-weighted voting for prediction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 cell type from majority of nearest neighbors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extLst>
              <a:ext uri="{FF2B5EF4-FFF2-40B4-BE49-F238E27FC236}">
                <a16:creationId xmlns:a16="http://schemas.microsoft.com/office/drawing/2014/main" id="{6DB8C260-E7DE-3999-7D69-A995125970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6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94"/>
    </mc:Choice>
    <mc:Fallback xmlns="">
      <p:transition spd="slow" advTm="60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3FB488-BF18-D737-F916-63ABABE22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A8744B7-D772-0338-8161-D0FFA7E09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Transfer learning approaches</a:t>
            </a:r>
            <a:endParaRPr lang="en-US" dirty="0"/>
          </a:p>
        </p:txBody>
      </p:sp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F896ECCF-FABB-C5DC-F2A3-D61AC45FC8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7065998"/>
              </p:ext>
            </p:extLst>
          </p:nvPr>
        </p:nvGraphicFramePr>
        <p:xfrm>
          <a:off x="709863" y="2194957"/>
          <a:ext cx="10515600" cy="2194560"/>
        </p:xfrm>
        <a:graphic>
          <a:graphicData uri="http://schemas.openxmlformats.org/drawingml/2006/table">
            <a:tbl>
              <a:tblPr/>
              <a:tblGrid>
                <a:gridCol w="2628900">
                  <a:extLst>
                    <a:ext uri="{9D8B030D-6E8A-4147-A177-3AD203B41FA5}">
                      <a16:colId xmlns:a16="http://schemas.microsoft.com/office/drawing/2014/main" val="2589606545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80731598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46720885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63936979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Method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CITE-seq Accuracy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Multiome Accuracy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Approach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48738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k-NN Transfer Learning (Custom Implementation)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53.3%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65.9%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Raw expression similarity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54755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Scanpy Ingest Transfer Learning (Standard Method)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54.7%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88.5%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State-of-the-art manifold mapping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212533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7594F96-460D-FFAE-37AA-2654C5267DA7}"/>
              </a:ext>
            </a:extLst>
          </p:cNvPr>
          <p:cNvSpPr txBox="1"/>
          <p:nvPr/>
        </p:nvSpPr>
        <p:spPr>
          <a:xfrm>
            <a:off x="160421" y="1825625"/>
            <a:ext cx="40586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6F4A1084-7A62-0CFA-C206-1B7FD45EC8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333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34"/>
    </mc:Choice>
    <mc:Fallback xmlns="">
      <p:transition spd="slow" advTm="39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38E193-16A4-E86E-ED60-A395042B96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180C2D3-E096-9CD6-77EB-EF4A8F1E4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 and future directions: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A59B3-1E73-7E76-1963-3B00B06D2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Cross-Dataset Analysis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High accuracy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(97–99%) with Union HVG strategy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Platform robustness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CITE-seq (98.9%), Multiome (97.5%)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Transfer Learning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Traditional ML &gt; Specialized transfer methods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Clean feature selection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outperforms complex mapping approaches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Preprocessing matters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k-NN transfer (70.9% on Multiome) highlights impact of data prep</a:t>
            </a:r>
          </a:p>
          <a:p>
            <a:pPr marL="0" indent="0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Note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Possible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biological overfitting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— further validation recommended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Added functionality to download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pre-annotated datasets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(see </a:t>
            </a:r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expert_annotations.ipynb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CBF638-B487-38CD-C41C-375E7CEC300E}"/>
              </a:ext>
            </a:extLst>
          </p:cNvPr>
          <p:cNvSpPr txBox="1"/>
          <p:nvPr/>
        </p:nvSpPr>
        <p:spPr>
          <a:xfrm>
            <a:off x="160421" y="1825625"/>
            <a:ext cx="40586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Audio 6">
            <a:extLst>
              <a:ext uri="{FF2B5EF4-FFF2-40B4-BE49-F238E27FC236}">
                <a16:creationId xmlns:a16="http://schemas.microsoft.com/office/drawing/2014/main" id="{42E7F1FB-C8CA-064C-3673-138A4F9BAB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017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531"/>
    </mc:Choice>
    <mc:Fallback xmlns="">
      <p:transition spd="slow" advTm="103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F6993-9F82-A94C-F95E-5104BD3CE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Background of single-cell sequencing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BF278-E699-0B98-5D45-9835E7BB44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Bulk sequencing limitations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Older methods averaged genetic signals from mixed cell populations.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Single-cell revolution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Microfluidics now allow RNA/DNA measurement in individual cells, revealing tissue complexity and disease mechanisms.</a:t>
            </a:r>
          </a:p>
          <a:p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scRNA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-seq workflow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Cell isolation → RNA capture with cell IDs → genome alignment → gene-by-cell raw counts matrix.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characteristics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Highly sparse (~90% zeros), requiring feature selection, PCA, clustering, and UMAP for structure discovery.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Cell type identification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Traditionally done via manual marker-gene annotation—labor intensive.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ML approaches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Transfer learning used to automate cell type annotation from reference datasets to new ones.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Benchmark dataset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Peripheral blood mononuclear cells (PBMC) — well-studied, easily obtained, ideal for classification experiments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Audio 4">
            <a:extLst>
              <a:ext uri="{FF2B5EF4-FFF2-40B4-BE49-F238E27FC236}">
                <a16:creationId xmlns:a16="http://schemas.microsoft.com/office/drawing/2014/main" id="{AB4F4D61-2927-C6F1-D3C2-0EA62931B1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90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113"/>
    </mc:Choice>
    <mc:Fallback xmlns="">
      <p:transition spd="slow" advTm="1591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B2B6B-7667-B1FA-B3C4-FEF05977D0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92D07-1E49-E5F3-72CF-28FA61459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Objective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3B93E-3D19-CF46-DCD6-7CF1CBA76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Build a comprehensive machine learning pipeline for automated cell type identification in PBMC single-cell RNA sequencing data using marker-based annotation.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Audio 4">
            <a:extLst>
              <a:ext uri="{FF2B5EF4-FFF2-40B4-BE49-F238E27FC236}">
                <a16:creationId xmlns:a16="http://schemas.microsoft.com/office/drawing/2014/main" id="{DA4E938E-2EA1-890F-E5BD-326B41EAF8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pic>
        <p:nvPicPr>
          <p:cNvPr id="6" name="Camera 5">
            <a:extLst>
              <a:ext uri="{FF2B5EF4-FFF2-40B4-BE49-F238E27FC236}">
                <a16:creationId xmlns:a16="http://schemas.microsoft.com/office/drawing/2014/main" id="{92403676-4DF3-8B97-B825-FE16E1B06EE2}"/>
              </a:ext>
            </a:extLst>
          </p:cNvPr>
          <p:cNvPicPr>
            <a:picLocks noChangeAspect="1"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98062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68"/>
    </mc:Choice>
    <mc:Fallback xmlns="">
      <p:transition spd="slow" advTm="140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7856EE-A228-1F5E-3A52-849BA71967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AA87-4CC1-E1CC-8775-4FA58360D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Datasets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DF5F5-CE22-FAE8-2CF8-6EF2B45F03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PBMC 3k (Training)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– 10x Genomics v1, ~2.7k cells × 32.7k genes, well-characterized reference dataset.</a:t>
            </a:r>
          </a:p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PBMC Multiome (Test)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– 10x Multiome ATAC+RNA, ~11.9k cells × 36.6k RNA genes, granulocyte-sorted.</a:t>
            </a:r>
          </a:p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PBMC 10k v3 (Test)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– 10x v3, ~11.8k cells × 33.5k genes, standard RNA-only dataset.</a:t>
            </a:r>
          </a:p>
          <a:p>
            <a:endParaRPr lang="en-US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Audio 4">
            <a:extLst>
              <a:ext uri="{FF2B5EF4-FFF2-40B4-BE49-F238E27FC236}">
                <a16:creationId xmlns:a16="http://schemas.microsoft.com/office/drawing/2014/main" id="{FBC2526A-E692-0610-6FEF-8B38FF1B43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29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548"/>
    </mc:Choice>
    <mc:Fallback xmlns="">
      <p:transition spd="slow" advTm="385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4854ED-C1D4-D8C0-53BF-1DFB2A07F4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1A10481-D95B-DE2E-6B85-A378DD792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Methodology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F5FD8-2902-3A77-59D7-096252271B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 descr="A diagram of a process&#10;&#10;AI-generated content may be incorrect.">
            <a:extLst>
              <a:ext uri="{FF2B5EF4-FFF2-40B4-BE49-F238E27FC236}">
                <a16:creationId xmlns:a16="http://schemas.microsoft.com/office/drawing/2014/main" id="{79F5E644-BCBF-E005-5485-D05E63A92E0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2324"/>
          <a:stretch>
            <a:fillRect/>
          </a:stretch>
        </p:blipFill>
        <p:spPr>
          <a:xfrm>
            <a:off x="1459360" y="1633912"/>
            <a:ext cx="7772400" cy="4543051"/>
          </a:xfrm>
          <a:prstGeom prst="rect">
            <a:avLst/>
          </a:prstGeom>
        </p:spPr>
      </p:pic>
      <p:pic>
        <p:nvPicPr>
          <p:cNvPr id="11" name="Audio 10">
            <a:extLst>
              <a:ext uri="{FF2B5EF4-FFF2-40B4-BE49-F238E27FC236}">
                <a16:creationId xmlns:a16="http://schemas.microsoft.com/office/drawing/2014/main" id="{CE82447D-6C31-7D08-246B-5195922FC5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200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9945"/>
    </mc:Choice>
    <mc:Fallback xmlns="">
      <p:transition spd="slow" advTm="1399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C336CB-D708-579A-F452-091CE3A3A7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FE03520-71A5-EBC4-9561-0A0862745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Pipeline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D05B7-2DFB-9FC3-6765-C0BF86F3C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A diagram of a pipeline&#10;&#10;AI-generated content may be incorrect.">
            <a:extLst>
              <a:ext uri="{FF2B5EF4-FFF2-40B4-BE49-F238E27FC236}">
                <a16:creationId xmlns:a16="http://schemas.microsoft.com/office/drawing/2014/main" id="{2E6C670E-B59C-4E73-828F-3BEAD3E5CB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1602" y="1270000"/>
            <a:ext cx="7772400" cy="5181600"/>
          </a:xfrm>
          <a:prstGeom prst="rect">
            <a:avLst/>
          </a:prstGeom>
        </p:spPr>
      </p:pic>
      <p:pic>
        <p:nvPicPr>
          <p:cNvPr id="9" name="Audio 8">
            <a:extLst>
              <a:ext uri="{FF2B5EF4-FFF2-40B4-BE49-F238E27FC236}">
                <a16:creationId xmlns:a16="http://schemas.microsoft.com/office/drawing/2014/main" id="{FEA91947-4545-E24A-2619-90A5B2909E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012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054"/>
    </mc:Choice>
    <mc:Fallback xmlns="">
      <p:transition spd="slow" advTm="290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8CD491-A77E-8C22-97D7-8494AE47F5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9397644-651C-19C9-7372-64D903C50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and explorative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3D615-59A5-5AC7-ECE3-E453BD0D5B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F9B4FA1-1DEE-6E2D-33E8-1F90E2BF01EE}"/>
              </a:ext>
            </a:extLst>
          </p:cNvPr>
          <p:cNvSpPr txBox="1">
            <a:spLocks/>
          </p:cNvSpPr>
          <p:nvPr/>
        </p:nvSpPr>
        <p:spPr>
          <a:xfrm>
            <a:off x="121024" y="1978025"/>
            <a:ext cx="4227542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Quality Control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Compute metrics like genes per cell, total reads per cell, and mitochondrial gene percentage.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Filtering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Remove lowly expressed genes (&lt;200 reads), low-quality cells (&lt;500 reads), and cells with high mitochondrial content (&gt;20%).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Normalization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Adjust counts for sequencing depth (e.g., scale to 10k reads) and apply log1p transform to stabilize variance.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Feature Selection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Identify highly variable genes using variance–mean modeling.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Scaling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Apply Z-score standardization with max value clipping.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Dimensionality Reduction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Use PCA and UMAP for visualization.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278779-81AF-EBFA-77EE-D931B7CED6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8576" y="1380364"/>
            <a:ext cx="7772400" cy="5112511"/>
          </a:xfrm>
          <a:prstGeom prst="rect">
            <a:avLst/>
          </a:prstGeom>
        </p:spPr>
      </p:pic>
      <p:pic>
        <p:nvPicPr>
          <p:cNvPr id="6" name="Audio 5">
            <a:extLst>
              <a:ext uri="{FF2B5EF4-FFF2-40B4-BE49-F238E27FC236}">
                <a16:creationId xmlns:a16="http://schemas.microsoft.com/office/drawing/2014/main" id="{C66743BD-1710-FC62-68D8-B31E4E2D6B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212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918"/>
    </mc:Choice>
    <mc:Fallback xmlns="">
      <p:transition spd="slow" advTm="339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3B8879-491E-BC46-EDD7-15830B1E6A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DA2F0C6-4A16-CA58-0202-88FF1CF55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and explorative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59664-3F76-B84D-D196-611B594AD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1EC48FD-9E73-3925-9BA0-51D4F87B5398}"/>
              </a:ext>
            </a:extLst>
          </p:cNvPr>
          <p:cNvSpPr txBox="1">
            <a:spLocks/>
          </p:cNvSpPr>
          <p:nvPr/>
        </p:nvSpPr>
        <p:spPr>
          <a:xfrm>
            <a:off x="121024" y="1978025"/>
            <a:ext cx="4227542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Quality Control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Compute metrics like genes per cell, total reads per cell, and mitochondrial gene percentage.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Filtering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Remove lowly expressed genes (&lt;200 reads), low-quality cells (&lt;500 reads), and cells with high mitochondrial content (&gt;20%).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Normalization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Adjust counts for sequencing depth (e.g., scale to 10k reads) and apply log1p transform to stabilize variance.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Feature Selection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Identify highly variable genes using variance–mean modeling.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Scaling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Apply Z-score standardization with max value clipping.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Dimensionality Reduction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Use PCA and UMAP for visualization.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12" name="Picture 11" descr="A diagram of different colored dots&#10;&#10;AI-generated content may be incorrect.">
            <a:extLst>
              <a:ext uri="{FF2B5EF4-FFF2-40B4-BE49-F238E27FC236}">
                <a16:creationId xmlns:a16="http://schemas.microsoft.com/office/drawing/2014/main" id="{AFAD8220-AF06-3ACE-894C-287A1DEADF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0102" y="1543681"/>
            <a:ext cx="6622162" cy="4949194"/>
          </a:xfrm>
          <a:prstGeom prst="rect">
            <a:avLst/>
          </a:prstGeom>
        </p:spPr>
      </p:pic>
      <p:pic>
        <p:nvPicPr>
          <p:cNvPr id="14" name="Audio 13">
            <a:extLst>
              <a:ext uri="{FF2B5EF4-FFF2-40B4-BE49-F238E27FC236}">
                <a16:creationId xmlns:a16="http://schemas.microsoft.com/office/drawing/2014/main" id="{22D08B0C-3846-53DE-CC32-FA60C053AD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511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44"/>
    </mc:Choice>
    <mc:Fallback xmlns="">
      <p:transition spd="slow" advTm="202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F868B-8C9C-E6B0-81F8-DA18A216A9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9C5EDCD-8C66-0AD7-A60E-1426C6EE9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and explorative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691D9-798E-9A7C-DE25-76B56AFCC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A group of pie charts&#10;&#10;AI-generated content may be incorrect.">
            <a:extLst>
              <a:ext uri="{FF2B5EF4-FFF2-40B4-BE49-F238E27FC236}">
                <a16:creationId xmlns:a16="http://schemas.microsoft.com/office/drawing/2014/main" id="{1504B9C4-6AAB-6EDC-E666-333C00075F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1484" y="1739930"/>
            <a:ext cx="5009253" cy="4652682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C83185-24F7-00C2-ECC1-FD5CE231DC1C}"/>
              </a:ext>
            </a:extLst>
          </p:cNvPr>
          <p:cNvSpPr txBox="1">
            <a:spLocks/>
          </p:cNvSpPr>
          <p:nvPr/>
        </p:nvSpPr>
        <p:spPr>
          <a:xfrm>
            <a:off x="121024" y="1978025"/>
            <a:ext cx="422754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Cross sample harmonization: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 compare cell types cross sample harmonization of labels was necessary</a:t>
            </a:r>
            <a:endParaRPr lang="en-US" dirty="0"/>
          </a:p>
        </p:txBody>
      </p:sp>
      <p:pic>
        <p:nvPicPr>
          <p:cNvPr id="9" name="Audio 8">
            <a:extLst>
              <a:ext uri="{FF2B5EF4-FFF2-40B4-BE49-F238E27FC236}">
                <a16:creationId xmlns:a16="http://schemas.microsoft.com/office/drawing/2014/main" id="{D1992937-D6A8-F85E-353D-0EB6C0B529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36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308"/>
    </mc:Choice>
    <mc:Fallback xmlns="">
      <p:transition spd="slow" advTm="16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1159</TotalTime>
  <Words>912</Words>
  <Application>Microsoft Macintosh PowerPoint</Application>
  <PresentationFormat>Widescreen</PresentationFormat>
  <Paragraphs>96</Paragraphs>
  <Slides>15</Slides>
  <Notes>11</Notes>
  <HiddenSlides>0</HiddenSlides>
  <MMClips>15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Arial</vt:lpstr>
      <vt:lpstr>LMRoman10</vt:lpstr>
      <vt:lpstr>Trebuchet MS</vt:lpstr>
      <vt:lpstr>Wingdings 3</vt:lpstr>
      <vt:lpstr>Facet</vt:lpstr>
      <vt:lpstr>Final Project: PBMC Single-Cell Classification Pipeline</vt:lpstr>
      <vt:lpstr>Background of single-cell sequencing</vt:lpstr>
      <vt:lpstr>Objective</vt:lpstr>
      <vt:lpstr>Datasets</vt:lpstr>
      <vt:lpstr>Methodology</vt:lpstr>
      <vt:lpstr>Pipeline</vt:lpstr>
      <vt:lpstr>Preprocessing and explorative analysis</vt:lpstr>
      <vt:lpstr>Preprocessing and explorative analysis</vt:lpstr>
      <vt:lpstr>Preprocessing and explorative analysis</vt:lpstr>
      <vt:lpstr>Machine learning, training sample</vt:lpstr>
      <vt:lpstr>Machine learning, cross-samples (Cite-seq)</vt:lpstr>
      <vt:lpstr>Machine learning, cross-samples (Multi-ome)</vt:lpstr>
      <vt:lpstr>Transfer learning approaches</vt:lpstr>
      <vt:lpstr>Transfer learning approaches</vt:lpstr>
      <vt:lpstr>Summary and future directions: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Kristof Torkenczy</dc:creator>
  <cp:lastModifiedBy>Kristof Torkenczy</cp:lastModifiedBy>
  <cp:revision>12</cp:revision>
  <dcterms:created xsi:type="dcterms:W3CDTF">2025-08-29T03:42:18Z</dcterms:created>
  <dcterms:modified xsi:type="dcterms:W3CDTF">2025-08-29T23:02:15Z</dcterms:modified>
</cp:coreProperties>
</file>

<file path=docProps/thumbnail.jpeg>
</file>